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8288000" cy="10287000"/>
  <p:notesSz cx="6858000" cy="9144000"/>
  <p:embeddedFontLst>
    <p:embeddedFont>
      <p:font typeface="League Spartan" charset="1" panose="00000800000000000000"/>
      <p:regular r:id="rId30"/>
    </p:embeddedFont>
    <p:embeddedFont>
      <p:font typeface="Arimo" charset="1" panose="020B0604020202020204"/>
      <p:regular r:id="rId31"/>
    </p:embeddedFont>
    <p:embeddedFont>
      <p:font typeface="Arimo Italics" charset="1" panose="020B0604020202090204"/>
      <p:regular r:id="rId32"/>
    </p:embeddedFont>
    <p:embeddedFont>
      <p:font typeface="Arimo Bold" charset="1" panose="020B07040202020202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3535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81354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4282420" y="0"/>
                </a:moveTo>
                <a:lnTo>
                  <a:pt x="0" y="0"/>
                </a:lnTo>
                <a:lnTo>
                  <a:pt x="0" y="8229600"/>
                </a:lnTo>
                <a:lnTo>
                  <a:pt x="4282420" y="8229600"/>
                </a:lnTo>
                <a:lnTo>
                  <a:pt x="428242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56792" y="4251703"/>
            <a:ext cx="13574416" cy="269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5000" spc="5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 ENHANCED MULTIMODAL BIOMETRIC SYSTEM BASED ON CONVOLUTIONAL NEURAL NETWORKS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2467517" y="6745731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1624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476471" y="7128864"/>
            <a:ext cx="6624241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Improving Authentication with Fingerprint and Iris Recognition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33877" y="-554823"/>
            <a:ext cx="19639468" cy="5698323"/>
            <a:chOff x="0" y="0"/>
            <a:chExt cx="5172535" cy="15007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72535" cy="1500793"/>
            </a:xfrm>
            <a:custGeom>
              <a:avLst/>
              <a:gdLst/>
              <a:ahLst/>
              <a:cxnLst/>
              <a:rect r="r" b="b" t="t" l="l"/>
              <a:pathLst>
                <a:path h="1500793" w="5172535">
                  <a:moveTo>
                    <a:pt x="0" y="0"/>
                  </a:moveTo>
                  <a:lnTo>
                    <a:pt x="5172535" y="0"/>
                  </a:lnTo>
                  <a:lnTo>
                    <a:pt x="5172535" y="1500793"/>
                  </a:lnTo>
                  <a:lnTo>
                    <a:pt x="0" y="1500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172535" cy="1548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97830" y="-1579357"/>
            <a:ext cx="19484227" cy="12835235"/>
          </a:xfrm>
          <a:custGeom>
            <a:avLst/>
            <a:gdLst/>
            <a:ahLst/>
            <a:cxnLst/>
            <a:rect r="r" b="b" t="t" l="l"/>
            <a:pathLst>
              <a:path h="12835235" w="19484227">
                <a:moveTo>
                  <a:pt x="0" y="0"/>
                </a:moveTo>
                <a:lnTo>
                  <a:pt x="19484227" y="0"/>
                </a:lnTo>
                <a:lnTo>
                  <a:pt x="19484227" y="12835234"/>
                </a:lnTo>
                <a:lnTo>
                  <a:pt x="0" y="12835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87324" y="1028700"/>
            <a:ext cx="15111451" cy="8229600"/>
            <a:chOff x="0" y="0"/>
            <a:chExt cx="3979971" cy="21674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979971" cy="2167467"/>
            </a:xfrm>
            <a:custGeom>
              <a:avLst/>
              <a:gdLst/>
              <a:ahLst/>
              <a:cxnLst/>
              <a:rect r="r" b="b" t="t" l="l"/>
              <a:pathLst>
                <a:path h="2167467" w="3979971">
                  <a:moveTo>
                    <a:pt x="0" y="0"/>
                  </a:moveTo>
                  <a:lnTo>
                    <a:pt x="3979971" y="0"/>
                  </a:lnTo>
                  <a:lnTo>
                    <a:pt x="397997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6299E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979971" cy="22150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672957" y="2059414"/>
            <a:ext cx="10747209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OUR PROPOSED SOLUTION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72957" y="4455825"/>
            <a:ext cx="11077319" cy="2759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51"/>
              </a:lnSpc>
            </a:pPr>
            <a:r>
              <a:rPr lang="en-US" sz="31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✅ CNN-based multimodal system integrating fingerprint &amp; iris.</a:t>
            </a:r>
          </a:p>
          <a:p>
            <a:pPr algn="l">
              <a:lnSpc>
                <a:spcPts val="4351"/>
              </a:lnSpc>
            </a:pPr>
          </a:p>
          <a:p>
            <a:pPr algn="l">
              <a:lnSpc>
                <a:spcPts val="4351"/>
              </a:lnSpc>
            </a:pPr>
            <a:r>
              <a:rPr lang="en-US" sz="31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✅ Uses deep learning feature fusion for better classification.</a:t>
            </a:r>
          </a:p>
          <a:p>
            <a:pPr algn="l">
              <a:lnSpc>
                <a:spcPts val="4351"/>
              </a:lnSpc>
            </a:pPr>
          </a:p>
          <a:p>
            <a:pPr algn="l">
              <a:lnSpc>
                <a:spcPts val="4351"/>
              </a:lnSpc>
              <a:spcBef>
                <a:spcPct val="0"/>
              </a:spcBef>
            </a:pPr>
            <a:r>
              <a:rPr lang="en-US" sz="31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✅ Implements Grad-CAM for visualization &amp; interpretability.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2508574"/>
            <a:ext cx="14786917" cy="113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METHODOLOGY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76210" y="4009890"/>
            <a:ext cx="14786917" cy="1979708"/>
            <a:chOff x="0" y="0"/>
            <a:chExt cx="6216575" cy="8322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216575" cy="832290"/>
            </a:xfrm>
            <a:custGeom>
              <a:avLst/>
              <a:gdLst/>
              <a:ahLst/>
              <a:cxnLst/>
              <a:rect r="r" b="b" t="t" l="l"/>
              <a:pathLst>
                <a:path h="832290" w="6216575">
                  <a:moveTo>
                    <a:pt x="26702" y="0"/>
                  </a:moveTo>
                  <a:lnTo>
                    <a:pt x="6189873" y="0"/>
                  </a:lnTo>
                  <a:cubicBezTo>
                    <a:pt x="6196955" y="0"/>
                    <a:pt x="6203747" y="2813"/>
                    <a:pt x="6208754" y="7821"/>
                  </a:cubicBezTo>
                  <a:cubicBezTo>
                    <a:pt x="6213762" y="12828"/>
                    <a:pt x="6216575" y="19620"/>
                    <a:pt x="6216575" y="26702"/>
                  </a:cubicBezTo>
                  <a:lnTo>
                    <a:pt x="6216575" y="805588"/>
                  </a:lnTo>
                  <a:cubicBezTo>
                    <a:pt x="6216575" y="820335"/>
                    <a:pt x="6204621" y="832290"/>
                    <a:pt x="6189873" y="832290"/>
                  </a:cubicBezTo>
                  <a:lnTo>
                    <a:pt x="26702" y="832290"/>
                  </a:lnTo>
                  <a:cubicBezTo>
                    <a:pt x="11955" y="832290"/>
                    <a:pt x="0" y="820335"/>
                    <a:pt x="0" y="805588"/>
                  </a:cubicBezTo>
                  <a:lnTo>
                    <a:pt x="0" y="26702"/>
                  </a:lnTo>
                  <a:cubicBezTo>
                    <a:pt x="0" y="11955"/>
                    <a:pt x="11955" y="0"/>
                    <a:pt x="2670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6216575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351548"/>
            <a:ext cx="15508759" cy="2202425"/>
            <a:chOff x="0" y="0"/>
            <a:chExt cx="6520045" cy="9259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520045" cy="925922"/>
            </a:xfrm>
            <a:custGeom>
              <a:avLst/>
              <a:gdLst/>
              <a:ahLst/>
              <a:cxnLst/>
              <a:rect r="r" b="b" t="t" l="l"/>
              <a:pathLst>
                <a:path h="925922" w="6520045">
                  <a:moveTo>
                    <a:pt x="25459" y="0"/>
                  </a:moveTo>
                  <a:lnTo>
                    <a:pt x="6494586" y="0"/>
                  </a:lnTo>
                  <a:cubicBezTo>
                    <a:pt x="6508646" y="0"/>
                    <a:pt x="6520045" y="11398"/>
                    <a:pt x="6520045" y="25459"/>
                  </a:cubicBezTo>
                  <a:lnTo>
                    <a:pt x="6520045" y="900463"/>
                  </a:lnTo>
                  <a:cubicBezTo>
                    <a:pt x="6520045" y="914524"/>
                    <a:pt x="6508646" y="925922"/>
                    <a:pt x="6494586" y="925922"/>
                  </a:cubicBezTo>
                  <a:lnTo>
                    <a:pt x="25459" y="925922"/>
                  </a:lnTo>
                  <a:cubicBezTo>
                    <a:pt x="11398" y="925922"/>
                    <a:pt x="0" y="914524"/>
                    <a:pt x="0" y="900463"/>
                  </a:cubicBezTo>
                  <a:lnTo>
                    <a:pt x="0" y="25459"/>
                  </a:lnTo>
                  <a:cubicBezTo>
                    <a:pt x="0" y="11398"/>
                    <a:pt x="11398" y="0"/>
                    <a:pt x="254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6520045" cy="9735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Grayscale conversion for consistency.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Resizing (128×128 pixels) to standardize inputs.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Data Augmentation (rotation, noise addition) to improve generalization.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50541" y="4207236"/>
            <a:ext cx="6719127" cy="399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1"/>
              </a:lnSpc>
              <a:spcBef>
                <a:spcPct val="0"/>
              </a:spcBef>
            </a:pPr>
            <a:r>
              <a:rPr lang="en-US" sz="22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Dataset Preparation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50541" y="6551573"/>
            <a:ext cx="6719127" cy="382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1"/>
              </a:lnSpc>
              <a:spcBef>
                <a:spcPct val="0"/>
              </a:spcBef>
            </a:pPr>
            <a:r>
              <a:rPr lang="en-US" sz="21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Preprocessing Steps: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50541" y="4798773"/>
            <a:ext cx="7753358" cy="78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Datasets Used: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Public biometric datasets for fingerprint &amp; iris images.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0541" y="7124868"/>
            <a:ext cx="8330010" cy="1118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Grayscale conversion for consistency.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Resizing (128×128 pixels) to standardize inputs.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Data Augmentation (rotation, noise addition) to improve generalization.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463809"/>
            <a:ext cx="14786917" cy="5225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3"/>
              </a:lnSpc>
            </a:pPr>
            <a:r>
              <a:rPr lang="en-US" sz="7465" spc="74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CNN ARCHITECTURE FOR FINGERPRINT &amp; IRIS RECOGNITION</a:t>
            </a:r>
          </a:p>
          <a:p>
            <a:pPr algn="ctr" marL="1762942" indent="-881471" lvl="1">
              <a:lnSpc>
                <a:spcPts val="8655"/>
              </a:lnSpc>
              <a:buFont typeface="Arial"/>
              <a:buChar char="•"/>
            </a:pPr>
          </a:p>
          <a:p>
            <a:pPr algn="ctr">
              <a:lnSpc>
                <a:spcPts val="8655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76210" y="4009890"/>
            <a:ext cx="14786917" cy="1979708"/>
            <a:chOff x="0" y="0"/>
            <a:chExt cx="6216575" cy="8322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216575" cy="832290"/>
            </a:xfrm>
            <a:custGeom>
              <a:avLst/>
              <a:gdLst/>
              <a:ahLst/>
              <a:cxnLst/>
              <a:rect r="r" b="b" t="t" l="l"/>
              <a:pathLst>
                <a:path h="832290" w="6216575">
                  <a:moveTo>
                    <a:pt x="26702" y="0"/>
                  </a:moveTo>
                  <a:lnTo>
                    <a:pt x="6189873" y="0"/>
                  </a:lnTo>
                  <a:cubicBezTo>
                    <a:pt x="6196955" y="0"/>
                    <a:pt x="6203747" y="2813"/>
                    <a:pt x="6208754" y="7821"/>
                  </a:cubicBezTo>
                  <a:cubicBezTo>
                    <a:pt x="6213762" y="12828"/>
                    <a:pt x="6216575" y="19620"/>
                    <a:pt x="6216575" y="26702"/>
                  </a:cubicBezTo>
                  <a:lnTo>
                    <a:pt x="6216575" y="805588"/>
                  </a:lnTo>
                  <a:cubicBezTo>
                    <a:pt x="6216575" y="820335"/>
                    <a:pt x="6204621" y="832290"/>
                    <a:pt x="6189873" y="832290"/>
                  </a:cubicBezTo>
                  <a:lnTo>
                    <a:pt x="26702" y="832290"/>
                  </a:lnTo>
                  <a:cubicBezTo>
                    <a:pt x="11955" y="832290"/>
                    <a:pt x="0" y="820335"/>
                    <a:pt x="0" y="805588"/>
                  </a:cubicBezTo>
                  <a:lnTo>
                    <a:pt x="0" y="26702"/>
                  </a:lnTo>
                  <a:cubicBezTo>
                    <a:pt x="0" y="11955"/>
                    <a:pt x="11955" y="0"/>
                    <a:pt x="2670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6216575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351548"/>
            <a:ext cx="15508759" cy="2202425"/>
            <a:chOff x="0" y="0"/>
            <a:chExt cx="6520045" cy="9259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520045" cy="925922"/>
            </a:xfrm>
            <a:custGeom>
              <a:avLst/>
              <a:gdLst/>
              <a:ahLst/>
              <a:cxnLst/>
              <a:rect r="r" b="b" t="t" l="l"/>
              <a:pathLst>
                <a:path h="925922" w="6520045">
                  <a:moveTo>
                    <a:pt x="25459" y="0"/>
                  </a:moveTo>
                  <a:lnTo>
                    <a:pt x="6494586" y="0"/>
                  </a:lnTo>
                  <a:cubicBezTo>
                    <a:pt x="6508646" y="0"/>
                    <a:pt x="6520045" y="11398"/>
                    <a:pt x="6520045" y="25459"/>
                  </a:cubicBezTo>
                  <a:lnTo>
                    <a:pt x="6520045" y="900463"/>
                  </a:lnTo>
                  <a:cubicBezTo>
                    <a:pt x="6520045" y="914524"/>
                    <a:pt x="6508646" y="925922"/>
                    <a:pt x="6494586" y="925922"/>
                  </a:cubicBezTo>
                  <a:lnTo>
                    <a:pt x="25459" y="925922"/>
                  </a:lnTo>
                  <a:cubicBezTo>
                    <a:pt x="11398" y="925922"/>
                    <a:pt x="0" y="914524"/>
                    <a:pt x="0" y="900463"/>
                  </a:cubicBezTo>
                  <a:lnTo>
                    <a:pt x="0" y="25459"/>
                  </a:lnTo>
                  <a:cubicBezTo>
                    <a:pt x="0" y="11398"/>
                    <a:pt x="11398" y="0"/>
                    <a:pt x="254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6520045" cy="9735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Grayscale conversion for consistency.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Resizing (128×128 pixels) to standardize inputs.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Data Augmentation (rotation, noise addition) to improve generalization.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50541" y="4207236"/>
            <a:ext cx="6719127" cy="399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1"/>
              </a:lnSpc>
              <a:spcBef>
                <a:spcPct val="0"/>
              </a:spcBef>
            </a:pPr>
            <a:r>
              <a:rPr lang="en-US" sz="22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Dual CNN Architecture: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50541" y="6551573"/>
            <a:ext cx="6719127" cy="382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1"/>
              </a:lnSpc>
              <a:spcBef>
                <a:spcPct val="0"/>
              </a:spcBef>
            </a:pPr>
            <a:r>
              <a:rPr lang="en-US" sz="21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CNN Layers: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50541" y="4798773"/>
            <a:ext cx="7753358" cy="1172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One CNN branch for fingerprint recognition.</a:t>
            </a:r>
          </a:p>
          <a:p>
            <a:pPr algn="l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One CNN branch for iris recognition.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750541" y="7124868"/>
            <a:ext cx="7211814" cy="1489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Convolution + ReLU + Max Pooling for feature extraction.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Fully connected layers for classification.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Softmax activation for final decision.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2062358"/>
            <a:ext cx="14786917" cy="2028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3"/>
              </a:lnSpc>
            </a:pPr>
            <a:r>
              <a:rPr lang="en-US" sz="7465" spc="74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FEATURE FUSION APPROACH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76210" y="4009890"/>
            <a:ext cx="14786917" cy="1979708"/>
            <a:chOff x="0" y="0"/>
            <a:chExt cx="6216575" cy="8322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216575" cy="832290"/>
            </a:xfrm>
            <a:custGeom>
              <a:avLst/>
              <a:gdLst/>
              <a:ahLst/>
              <a:cxnLst/>
              <a:rect r="r" b="b" t="t" l="l"/>
              <a:pathLst>
                <a:path h="832290" w="6216575">
                  <a:moveTo>
                    <a:pt x="26702" y="0"/>
                  </a:moveTo>
                  <a:lnTo>
                    <a:pt x="6189873" y="0"/>
                  </a:lnTo>
                  <a:cubicBezTo>
                    <a:pt x="6196955" y="0"/>
                    <a:pt x="6203747" y="2813"/>
                    <a:pt x="6208754" y="7821"/>
                  </a:cubicBezTo>
                  <a:cubicBezTo>
                    <a:pt x="6213762" y="12828"/>
                    <a:pt x="6216575" y="19620"/>
                    <a:pt x="6216575" y="26702"/>
                  </a:cubicBezTo>
                  <a:lnTo>
                    <a:pt x="6216575" y="805588"/>
                  </a:lnTo>
                  <a:cubicBezTo>
                    <a:pt x="6216575" y="820335"/>
                    <a:pt x="6204621" y="832290"/>
                    <a:pt x="6189873" y="832290"/>
                  </a:cubicBezTo>
                  <a:lnTo>
                    <a:pt x="26702" y="832290"/>
                  </a:lnTo>
                  <a:cubicBezTo>
                    <a:pt x="11955" y="832290"/>
                    <a:pt x="0" y="820335"/>
                    <a:pt x="0" y="805588"/>
                  </a:cubicBezTo>
                  <a:lnTo>
                    <a:pt x="0" y="26702"/>
                  </a:lnTo>
                  <a:cubicBezTo>
                    <a:pt x="0" y="11955"/>
                    <a:pt x="11955" y="0"/>
                    <a:pt x="2670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6216575" cy="879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351548"/>
            <a:ext cx="15508759" cy="2202425"/>
            <a:chOff x="0" y="0"/>
            <a:chExt cx="6520045" cy="9259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520045" cy="925922"/>
            </a:xfrm>
            <a:custGeom>
              <a:avLst/>
              <a:gdLst/>
              <a:ahLst/>
              <a:cxnLst/>
              <a:rect r="r" b="b" t="t" l="l"/>
              <a:pathLst>
                <a:path h="925922" w="6520045">
                  <a:moveTo>
                    <a:pt x="25459" y="0"/>
                  </a:moveTo>
                  <a:lnTo>
                    <a:pt x="6494586" y="0"/>
                  </a:lnTo>
                  <a:cubicBezTo>
                    <a:pt x="6508646" y="0"/>
                    <a:pt x="6520045" y="11398"/>
                    <a:pt x="6520045" y="25459"/>
                  </a:cubicBezTo>
                  <a:lnTo>
                    <a:pt x="6520045" y="900463"/>
                  </a:lnTo>
                  <a:cubicBezTo>
                    <a:pt x="6520045" y="914524"/>
                    <a:pt x="6508646" y="925922"/>
                    <a:pt x="6494586" y="925922"/>
                  </a:cubicBezTo>
                  <a:lnTo>
                    <a:pt x="25459" y="925922"/>
                  </a:lnTo>
                  <a:cubicBezTo>
                    <a:pt x="11398" y="925922"/>
                    <a:pt x="0" y="914524"/>
                    <a:pt x="0" y="900463"/>
                  </a:cubicBezTo>
                  <a:lnTo>
                    <a:pt x="0" y="25459"/>
                  </a:lnTo>
                  <a:cubicBezTo>
                    <a:pt x="0" y="11398"/>
                    <a:pt x="11398" y="0"/>
                    <a:pt x="254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6520045" cy="9735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Grayscale conversion for consistency.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Resizing (128×128 pixels) to standardize inputs.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Data Augmentation (rotation, noise addition) to improve generalization.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50541" y="4207236"/>
            <a:ext cx="6719127" cy="399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1"/>
              </a:lnSpc>
              <a:spcBef>
                <a:spcPct val="0"/>
              </a:spcBef>
            </a:pPr>
            <a:r>
              <a:rPr lang="en-US" sz="22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Why fuse fingerprint &amp; iris features?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50541" y="6551573"/>
            <a:ext cx="6719127" cy="382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1"/>
              </a:lnSpc>
              <a:spcBef>
                <a:spcPct val="0"/>
              </a:spcBef>
            </a:pPr>
            <a:r>
              <a:rPr lang="en-US" sz="21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Fusion Techniques: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50541" y="4798773"/>
            <a:ext cx="7753358" cy="1172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Each biometric has unique discriminative power.</a:t>
            </a:r>
          </a:p>
          <a:p>
            <a:pPr algn="l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Combining them enhances robustness &amp; security.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750541" y="7124868"/>
            <a:ext cx="8530233" cy="1118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Feature-level fusion (combining raw features before classification).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Score-level fusion (combining confidence scores after classification).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698187" y="8052920"/>
            <a:ext cx="6771481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Chosen Method: Feature-level fusion for richer representations.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98187" y="1247704"/>
            <a:ext cx="14786917" cy="2028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3"/>
              </a:lnSpc>
            </a:pPr>
            <a:r>
              <a:rPr lang="en-US" sz="7465" spc="74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MODEL TRAINING &amp; EXPERIMENTAL SETUP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76210" y="4009890"/>
            <a:ext cx="14786917" cy="2598833"/>
            <a:chOff x="0" y="0"/>
            <a:chExt cx="6216575" cy="109257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216575" cy="1092577"/>
            </a:xfrm>
            <a:custGeom>
              <a:avLst/>
              <a:gdLst/>
              <a:ahLst/>
              <a:cxnLst/>
              <a:rect r="r" b="b" t="t" l="l"/>
              <a:pathLst>
                <a:path h="1092577" w="6216575">
                  <a:moveTo>
                    <a:pt x="26702" y="0"/>
                  </a:moveTo>
                  <a:lnTo>
                    <a:pt x="6189873" y="0"/>
                  </a:lnTo>
                  <a:cubicBezTo>
                    <a:pt x="6196955" y="0"/>
                    <a:pt x="6203747" y="2813"/>
                    <a:pt x="6208754" y="7821"/>
                  </a:cubicBezTo>
                  <a:cubicBezTo>
                    <a:pt x="6213762" y="12828"/>
                    <a:pt x="6216575" y="19620"/>
                    <a:pt x="6216575" y="26702"/>
                  </a:cubicBezTo>
                  <a:lnTo>
                    <a:pt x="6216575" y="1065875"/>
                  </a:lnTo>
                  <a:cubicBezTo>
                    <a:pt x="6216575" y="1080622"/>
                    <a:pt x="6204621" y="1092577"/>
                    <a:pt x="6189873" y="1092577"/>
                  </a:cubicBezTo>
                  <a:lnTo>
                    <a:pt x="26702" y="1092577"/>
                  </a:lnTo>
                  <a:cubicBezTo>
                    <a:pt x="11955" y="1092577"/>
                    <a:pt x="0" y="1080622"/>
                    <a:pt x="0" y="1065875"/>
                  </a:cubicBezTo>
                  <a:lnTo>
                    <a:pt x="0" y="26702"/>
                  </a:lnTo>
                  <a:cubicBezTo>
                    <a:pt x="0" y="11955"/>
                    <a:pt x="11955" y="0"/>
                    <a:pt x="2670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6216575" cy="1140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76210" y="7284448"/>
            <a:ext cx="15508759" cy="2202425"/>
            <a:chOff x="0" y="0"/>
            <a:chExt cx="6520045" cy="9259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520045" cy="925922"/>
            </a:xfrm>
            <a:custGeom>
              <a:avLst/>
              <a:gdLst/>
              <a:ahLst/>
              <a:cxnLst/>
              <a:rect r="r" b="b" t="t" l="l"/>
              <a:pathLst>
                <a:path h="925922" w="6520045">
                  <a:moveTo>
                    <a:pt x="25459" y="0"/>
                  </a:moveTo>
                  <a:lnTo>
                    <a:pt x="6494586" y="0"/>
                  </a:lnTo>
                  <a:cubicBezTo>
                    <a:pt x="6508646" y="0"/>
                    <a:pt x="6520045" y="11398"/>
                    <a:pt x="6520045" y="25459"/>
                  </a:cubicBezTo>
                  <a:lnTo>
                    <a:pt x="6520045" y="900463"/>
                  </a:lnTo>
                  <a:cubicBezTo>
                    <a:pt x="6520045" y="914524"/>
                    <a:pt x="6508646" y="925922"/>
                    <a:pt x="6494586" y="925922"/>
                  </a:cubicBezTo>
                  <a:lnTo>
                    <a:pt x="25459" y="925922"/>
                  </a:lnTo>
                  <a:cubicBezTo>
                    <a:pt x="11398" y="925922"/>
                    <a:pt x="0" y="914524"/>
                    <a:pt x="0" y="900463"/>
                  </a:cubicBezTo>
                  <a:lnTo>
                    <a:pt x="0" y="25459"/>
                  </a:lnTo>
                  <a:cubicBezTo>
                    <a:pt x="0" y="11398"/>
                    <a:pt x="11398" y="0"/>
                    <a:pt x="254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6520045" cy="9735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Grayscale conversion for consistency.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Resizing (128×128 pixels) to standardize inputs.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Data Augmentation (rotation, noise addition) to improve generalization.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50541" y="4207236"/>
            <a:ext cx="6719127" cy="399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1"/>
              </a:lnSpc>
              <a:spcBef>
                <a:spcPct val="0"/>
              </a:spcBef>
            </a:pPr>
            <a:r>
              <a:rPr lang="en-US" sz="22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Training Details: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30593" y="7428943"/>
            <a:ext cx="6719127" cy="382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1"/>
              </a:lnSpc>
              <a:spcBef>
                <a:spcPct val="0"/>
              </a:spcBef>
            </a:pPr>
            <a:r>
              <a:rPr lang="en-US" sz="217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Hardware Used: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50541" y="4798773"/>
            <a:ext cx="7753358" cy="1953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80% Training, 20% Testing split.</a:t>
            </a:r>
          </a:p>
          <a:p>
            <a:pPr algn="l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Loss Function: Categorical Cross-Entropy.</a:t>
            </a:r>
          </a:p>
          <a:p>
            <a:pPr algn="l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Optimizer: Adam for efficient learning.</a:t>
            </a:r>
          </a:p>
          <a:p>
            <a:pPr algn="l"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Batch Size: 32, Learning Rate: 0.001.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750541" y="8140065"/>
            <a:ext cx="4238724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GPU-based training for acceleration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33877" y="-554823"/>
            <a:ext cx="19639468" cy="5698323"/>
            <a:chOff x="0" y="0"/>
            <a:chExt cx="5172535" cy="15007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72535" cy="1500793"/>
            </a:xfrm>
            <a:custGeom>
              <a:avLst/>
              <a:gdLst/>
              <a:ahLst/>
              <a:cxnLst/>
              <a:rect r="r" b="b" t="t" l="l"/>
              <a:pathLst>
                <a:path h="1500793" w="5172535">
                  <a:moveTo>
                    <a:pt x="0" y="0"/>
                  </a:moveTo>
                  <a:lnTo>
                    <a:pt x="5172535" y="0"/>
                  </a:lnTo>
                  <a:lnTo>
                    <a:pt x="5172535" y="1500793"/>
                  </a:lnTo>
                  <a:lnTo>
                    <a:pt x="0" y="1500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172535" cy="1548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97830" y="-1579357"/>
            <a:ext cx="19484227" cy="12835235"/>
          </a:xfrm>
          <a:custGeom>
            <a:avLst/>
            <a:gdLst/>
            <a:ahLst/>
            <a:cxnLst/>
            <a:rect r="r" b="b" t="t" l="l"/>
            <a:pathLst>
              <a:path h="12835235" w="19484227">
                <a:moveTo>
                  <a:pt x="0" y="0"/>
                </a:moveTo>
                <a:lnTo>
                  <a:pt x="19484227" y="0"/>
                </a:lnTo>
                <a:lnTo>
                  <a:pt x="19484227" y="12835234"/>
                </a:lnTo>
                <a:lnTo>
                  <a:pt x="0" y="12835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127536" y="1028700"/>
            <a:ext cx="12140333" cy="8425494"/>
            <a:chOff x="0" y="0"/>
            <a:chExt cx="3197454" cy="22190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97454" cy="2219060"/>
            </a:xfrm>
            <a:custGeom>
              <a:avLst/>
              <a:gdLst/>
              <a:ahLst/>
              <a:cxnLst/>
              <a:rect r="r" b="b" t="t" l="l"/>
              <a:pathLst>
                <a:path h="2219060" w="3197454">
                  <a:moveTo>
                    <a:pt x="0" y="0"/>
                  </a:moveTo>
                  <a:lnTo>
                    <a:pt x="3197454" y="0"/>
                  </a:lnTo>
                  <a:lnTo>
                    <a:pt x="3197454" y="2219060"/>
                  </a:lnTo>
                  <a:lnTo>
                    <a:pt x="0" y="2219060"/>
                  </a:lnTo>
                  <a:close/>
                </a:path>
              </a:pathLst>
            </a:custGeom>
            <a:solidFill>
              <a:srgbClr val="6299E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197454" cy="2266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926399" y="1257870"/>
            <a:ext cx="8542608" cy="8000430"/>
          </a:xfrm>
          <a:custGeom>
            <a:avLst/>
            <a:gdLst/>
            <a:ahLst/>
            <a:cxnLst/>
            <a:rect r="r" b="b" t="t" l="l"/>
            <a:pathLst>
              <a:path h="8000430" w="8542608">
                <a:moveTo>
                  <a:pt x="0" y="0"/>
                </a:moveTo>
                <a:lnTo>
                  <a:pt x="8542608" y="0"/>
                </a:lnTo>
                <a:lnTo>
                  <a:pt x="8542608" y="8000430"/>
                </a:lnTo>
                <a:lnTo>
                  <a:pt x="0" y="80004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33877" y="-554823"/>
            <a:ext cx="19639468" cy="5698323"/>
            <a:chOff x="0" y="0"/>
            <a:chExt cx="5172535" cy="15007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72535" cy="1500793"/>
            </a:xfrm>
            <a:custGeom>
              <a:avLst/>
              <a:gdLst/>
              <a:ahLst/>
              <a:cxnLst/>
              <a:rect r="r" b="b" t="t" l="l"/>
              <a:pathLst>
                <a:path h="1500793" w="5172535">
                  <a:moveTo>
                    <a:pt x="0" y="0"/>
                  </a:moveTo>
                  <a:lnTo>
                    <a:pt x="5172535" y="0"/>
                  </a:lnTo>
                  <a:lnTo>
                    <a:pt x="5172535" y="1500793"/>
                  </a:lnTo>
                  <a:lnTo>
                    <a:pt x="0" y="1500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172535" cy="1548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97830" y="-1579357"/>
            <a:ext cx="19484227" cy="12835235"/>
          </a:xfrm>
          <a:custGeom>
            <a:avLst/>
            <a:gdLst/>
            <a:ahLst/>
            <a:cxnLst/>
            <a:rect r="r" b="b" t="t" l="l"/>
            <a:pathLst>
              <a:path h="12835235" w="19484227">
                <a:moveTo>
                  <a:pt x="0" y="0"/>
                </a:moveTo>
                <a:lnTo>
                  <a:pt x="19484227" y="0"/>
                </a:lnTo>
                <a:lnTo>
                  <a:pt x="19484227" y="12835234"/>
                </a:lnTo>
                <a:lnTo>
                  <a:pt x="0" y="12835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483104" y="3462305"/>
            <a:ext cx="13321792" cy="5991889"/>
            <a:chOff x="0" y="0"/>
            <a:chExt cx="3508620" cy="157811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508620" cy="1578111"/>
            </a:xfrm>
            <a:custGeom>
              <a:avLst/>
              <a:gdLst/>
              <a:ahLst/>
              <a:cxnLst/>
              <a:rect r="r" b="b" t="t" l="l"/>
              <a:pathLst>
                <a:path h="1578111" w="3508620">
                  <a:moveTo>
                    <a:pt x="0" y="0"/>
                  </a:moveTo>
                  <a:lnTo>
                    <a:pt x="3508620" y="0"/>
                  </a:lnTo>
                  <a:lnTo>
                    <a:pt x="3508620" y="1578111"/>
                  </a:lnTo>
                  <a:lnTo>
                    <a:pt x="0" y="1578111"/>
                  </a:lnTo>
                  <a:close/>
                </a:path>
              </a:pathLst>
            </a:custGeom>
            <a:solidFill>
              <a:srgbClr val="6299E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508620" cy="16257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71230" y="1231147"/>
            <a:ext cx="13809564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RESULTS &amp; DISCUSSION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055644" y="6563553"/>
            <a:ext cx="281566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10"/>
              </a:lnSpc>
            </a:pPr>
            <a:r>
              <a:rPr lang="en-US" sz="3500" spc="35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409311" y="4781110"/>
            <a:ext cx="8445128" cy="1163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1"/>
              </a:lnSpc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Evaluation Metrics:</a:t>
            </a:r>
          </a:p>
          <a:p>
            <a:pPr algn="l">
              <a:lnSpc>
                <a:spcPts val="3091"/>
              </a:lnSpc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✅ Accuracy</a:t>
            </a:r>
          </a:p>
          <a:p>
            <a:pPr algn="l">
              <a:lnSpc>
                <a:spcPts val="3091"/>
              </a:lnSpc>
              <a:spcBef>
                <a:spcPct val="0"/>
              </a:spcBef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✅ Precision, Recall, F1-Score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815697" y="7182150"/>
            <a:ext cx="9632356" cy="1938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53414" indent="-317805" lvl="2">
              <a:lnSpc>
                <a:spcPts val="3091"/>
              </a:lnSpc>
              <a:buFont typeface="Arial"/>
              <a:buChar char="⚬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Classification Accuracy: 80%</a:t>
            </a:r>
          </a:p>
          <a:p>
            <a:pPr algn="l" marL="953414" indent="-317805" lvl="2">
              <a:lnSpc>
                <a:spcPts val="3091"/>
              </a:lnSpc>
              <a:buFont typeface="Arial"/>
              <a:buChar char="⚬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Weighted Avg F1-score: 0.80</a:t>
            </a:r>
          </a:p>
          <a:p>
            <a:pPr algn="l" marL="953414" indent="-317805" lvl="2">
              <a:lnSpc>
                <a:spcPts val="3091"/>
              </a:lnSpc>
              <a:buFont typeface="Arial"/>
              <a:buChar char="⚬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Best-performing classes: Class 8, 9, 10, 13.</a:t>
            </a:r>
          </a:p>
          <a:p>
            <a:pPr algn="l" marL="953414" indent="-317805" lvl="2">
              <a:lnSpc>
                <a:spcPts val="3091"/>
              </a:lnSpc>
              <a:buFont typeface="Arial"/>
              <a:buChar char="⚬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Misclassified cases: Class 14 misclassified as Class 5.</a:t>
            </a:r>
          </a:p>
          <a:p>
            <a:pPr algn="l">
              <a:lnSpc>
                <a:spcPts val="3091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2275968" y="4086050"/>
            <a:ext cx="1260008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0"/>
              </a:lnSpc>
            </a:pPr>
            <a:r>
              <a:rPr lang="en-US" sz="3500" spc="35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PERFORMANCE METRICS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33877" y="-554823"/>
            <a:ext cx="19639468" cy="5698323"/>
            <a:chOff x="0" y="0"/>
            <a:chExt cx="5172535" cy="15007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72535" cy="1500793"/>
            </a:xfrm>
            <a:custGeom>
              <a:avLst/>
              <a:gdLst/>
              <a:ahLst/>
              <a:cxnLst/>
              <a:rect r="r" b="b" t="t" l="l"/>
              <a:pathLst>
                <a:path h="1500793" w="5172535">
                  <a:moveTo>
                    <a:pt x="0" y="0"/>
                  </a:moveTo>
                  <a:lnTo>
                    <a:pt x="5172535" y="0"/>
                  </a:lnTo>
                  <a:lnTo>
                    <a:pt x="5172535" y="1500793"/>
                  </a:lnTo>
                  <a:lnTo>
                    <a:pt x="0" y="1500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172535" cy="1548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97830" y="-1579357"/>
            <a:ext cx="19484227" cy="12835235"/>
          </a:xfrm>
          <a:custGeom>
            <a:avLst/>
            <a:gdLst/>
            <a:ahLst/>
            <a:cxnLst/>
            <a:rect r="r" b="b" t="t" l="l"/>
            <a:pathLst>
              <a:path h="12835235" w="19484227">
                <a:moveTo>
                  <a:pt x="0" y="0"/>
                </a:moveTo>
                <a:lnTo>
                  <a:pt x="19484227" y="0"/>
                </a:lnTo>
                <a:lnTo>
                  <a:pt x="19484227" y="12835234"/>
                </a:lnTo>
                <a:lnTo>
                  <a:pt x="0" y="12835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140825" y="1028700"/>
            <a:ext cx="13321792" cy="8632637"/>
            <a:chOff x="0" y="0"/>
            <a:chExt cx="3508620" cy="227361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508620" cy="2273616"/>
            </a:xfrm>
            <a:custGeom>
              <a:avLst/>
              <a:gdLst/>
              <a:ahLst/>
              <a:cxnLst/>
              <a:rect r="r" b="b" t="t" l="l"/>
              <a:pathLst>
                <a:path h="2273616" w="3508620">
                  <a:moveTo>
                    <a:pt x="0" y="0"/>
                  </a:moveTo>
                  <a:lnTo>
                    <a:pt x="3508620" y="0"/>
                  </a:lnTo>
                  <a:lnTo>
                    <a:pt x="3508620" y="2273616"/>
                  </a:lnTo>
                  <a:lnTo>
                    <a:pt x="0" y="2273616"/>
                  </a:lnTo>
                  <a:close/>
                </a:path>
              </a:pathLst>
            </a:custGeom>
            <a:solidFill>
              <a:srgbClr val="6299E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508620" cy="23212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692304" y="3587114"/>
            <a:ext cx="6218833" cy="5671186"/>
          </a:xfrm>
          <a:custGeom>
            <a:avLst/>
            <a:gdLst/>
            <a:ahLst/>
            <a:cxnLst/>
            <a:rect r="r" b="b" t="t" l="l"/>
            <a:pathLst>
              <a:path h="5671186" w="6218833">
                <a:moveTo>
                  <a:pt x="0" y="0"/>
                </a:moveTo>
                <a:lnTo>
                  <a:pt x="6218833" y="0"/>
                </a:lnTo>
                <a:lnTo>
                  <a:pt x="6218833" y="5671186"/>
                </a:lnTo>
                <a:lnTo>
                  <a:pt x="0" y="56711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048459" y="2313388"/>
            <a:ext cx="5392409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0"/>
              </a:lnSpc>
            </a:pPr>
            <a:r>
              <a:rPr lang="en-US" sz="2000" spc="2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OBSERVATIONS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85604" y="2787099"/>
            <a:ext cx="9632356" cy="1163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6707" indent="-238353" lvl="1">
              <a:lnSpc>
                <a:spcPts val="3091"/>
              </a:lnSpc>
              <a:buFont typeface="Arial"/>
              <a:buChar char="•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Strong classification in clear fingerprint &amp; iris samples.</a:t>
            </a:r>
          </a:p>
          <a:p>
            <a:pPr algn="l" marL="476707" indent="-238353" lvl="1">
              <a:lnSpc>
                <a:spcPts val="3091"/>
              </a:lnSpc>
              <a:buFont typeface="Arial"/>
              <a:buChar char="•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Some overlap in similar-looking biometric features.</a:t>
            </a:r>
          </a:p>
          <a:p>
            <a:pPr algn="l">
              <a:lnSpc>
                <a:spcPts val="3091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140825" y="1565335"/>
            <a:ext cx="1260008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0"/>
              </a:lnSpc>
            </a:pPr>
            <a:r>
              <a:rPr lang="en-US" sz="3500" spc="35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CONFUSION MATRIX ANALYSIS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33877" y="-554823"/>
            <a:ext cx="19639468" cy="5698323"/>
            <a:chOff x="0" y="0"/>
            <a:chExt cx="5172535" cy="15007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72535" cy="1500793"/>
            </a:xfrm>
            <a:custGeom>
              <a:avLst/>
              <a:gdLst/>
              <a:ahLst/>
              <a:cxnLst/>
              <a:rect r="r" b="b" t="t" l="l"/>
              <a:pathLst>
                <a:path h="1500793" w="5172535">
                  <a:moveTo>
                    <a:pt x="0" y="0"/>
                  </a:moveTo>
                  <a:lnTo>
                    <a:pt x="5172535" y="0"/>
                  </a:lnTo>
                  <a:lnTo>
                    <a:pt x="5172535" y="1500793"/>
                  </a:lnTo>
                  <a:lnTo>
                    <a:pt x="0" y="1500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172535" cy="1548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97830" y="-1579357"/>
            <a:ext cx="19484227" cy="12835235"/>
          </a:xfrm>
          <a:custGeom>
            <a:avLst/>
            <a:gdLst/>
            <a:ahLst/>
            <a:cxnLst/>
            <a:rect r="r" b="b" t="t" l="l"/>
            <a:pathLst>
              <a:path h="12835235" w="19484227">
                <a:moveTo>
                  <a:pt x="0" y="0"/>
                </a:moveTo>
                <a:lnTo>
                  <a:pt x="19484227" y="0"/>
                </a:lnTo>
                <a:lnTo>
                  <a:pt x="19484227" y="12835234"/>
                </a:lnTo>
                <a:lnTo>
                  <a:pt x="0" y="12835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483104" y="1028700"/>
            <a:ext cx="13321792" cy="8425494"/>
            <a:chOff x="0" y="0"/>
            <a:chExt cx="3508620" cy="22190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508620" cy="2219060"/>
            </a:xfrm>
            <a:custGeom>
              <a:avLst/>
              <a:gdLst/>
              <a:ahLst/>
              <a:cxnLst/>
              <a:rect r="r" b="b" t="t" l="l"/>
              <a:pathLst>
                <a:path h="2219060" w="3508620">
                  <a:moveTo>
                    <a:pt x="0" y="0"/>
                  </a:moveTo>
                  <a:lnTo>
                    <a:pt x="3508620" y="0"/>
                  </a:lnTo>
                  <a:lnTo>
                    <a:pt x="3508620" y="2219060"/>
                  </a:lnTo>
                  <a:lnTo>
                    <a:pt x="0" y="2219060"/>
                  </a:lnTo>
                  <a:close/>
                </a:path>
              </a:pathLst>
            </a:custGeom>
            <a:solidFill>
              <a:srgbClr val="6299E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508620" cy="2266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277691" y="3898583"/>
            <a:ext cx="10965843" cy="3487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1"/>
              </a:lnSpc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What is Grad-CAM?</a:t>
            </a:r>
          </a:p>
          <a:p>
            <a:pPr algn="l" marL="476707" indent="-238353" lvl="1">
              <a:lnSpc>
                <a:spcPts val="3091"/>
              </a:lnSpc>
              <a:buFont typeface="Arial"/>
              <a:buChar char="•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Gradient-weighted Class Activation Mapping.</a:t>
            </a:r>
          </a:p>
          <a:p>
            <a:pPr algn="l" marL="476707" indent="-238353" lvl="1">
              <a:lnSpc>
                <a:spcPts val="3091"/>
              </a:lnSpc>
              <a:buFont typeface="Arial"/>
              <a:buChar char="•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Highlights important regions in fingerprint &amp; iris images.</a:t>
            </a:r>
          </a:p>
          <a:p>
            <a:pPr algn="l">
              <a:lnSpc>
                <a:spcPts val="3091"/>
              </a:lnSpc>
            </a:pPr>
          </a:p>
          <a:p>
            <a:pPr algn="l">
              <a:lnSpc>
                <a:spcPts val="3091"/>
              </a:lnSpc>
            </a:pPr>
          </a:p>
          <a:p>
            <a:pPr algn="l">
              <a:lnSpc>
                <a:spcPts val="3091"/>
              </a:lnSpc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Findings:</a:t>
            </a:r>
          </a:p>
          <a:p>
            <a:pPr algn="l" marL="476707" indent="-238353" lvl="1">
              <a:lnSpc>
                <a:spcPts val="3091"/>
              </a:lnSpc>
              <a:buFont typeface="Arial"/>
              <a:buChar char="•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Fingerprint: Ridge patterns were key discriminative features.</a:t>
            </a:r>
          </a:p>
          <a:p>
            <a:pPr algn="l" marL="476707" indent="-238353" lvl="1">
              <a:lnSpc>
                <a:spcPts val="3091"/>
              </a:lnSpc>
              <a:buFont typeface="Arial"/>
              <a:buChar char="•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Iris: Inner iris boundary &amp; pupil variations were crucial.</a:t>
            </a:r>
          </a:p>
          <a:p>
            <a:pPr algn="l">
              <a:lnSpc>
                <a:spcPts val="3091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885814" y="1602049"/>
            <a:ext cx="12600087" cy="948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0"/>
              </a:lnSpc>
            </a:pPr>
            <a:r>
              <a:rPr lang="en-US" sz="3500" spc="35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GRAD-CAM VISUALIZATIONS FOR MODEL EXPLAINABILITY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73518" y="385762"/>
            <a:ext cx="12740965" cy="8872538"/>
          </a:xfrm>
          <a:custGeom>
            <a:avLst/>
            <a:gdLst/>
            <a:ahLst/>
            <a:cxnLst/>
            <a:rect r="r" b="b" t="t" l="l"/>
            <a:pathLst>
              <a:path h="8872538" w="12740965">
                <a:moveTo>
                  <a:pt x="0" y="0"/>
                </a:moveTo>
                <a:lnTo>
                  <a:pt x="12740964" y="0"/>
                </a:lnTo>
                <a:lnTo>
                  <a:pt x="12740964" y="8872538"/>
                </a:lnTo>
                <a:lnTo>
                  <a:pt x="0" y="88725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3535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81354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4282420" y="0"/>
                </a:moveTo>
                <a:lnTo>
                  <a:pt x="0" y="0"/>
                </a:lnTo>
                <a:lnTo>
                  <a:pt x="0" y="8229600"/>
                </a:lnTo>
                <a:lnTo>
                  <a:pt x="4282420" y="8229600"/>
                </a:lnTo>
                <a:lnTo>
                  <a:pt x="428242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467517" y="6745731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1624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070059" y="1776911"/>
            <a:ext cx="10702395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PRESENTED</a:t>
            </a:r>
          </a:p>
          <a:p>
            <a:pPr algn="just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BY :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30941" y="4339518"/>
            <a:ext cx="8115300" cy="3627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Rishi Joshi </a:t>
            </a:r>
          </a:p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Mayank Bhardwaj </a:t>
            </a:r>
          </a:p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Palak Wadhwani </a:t>
            </a:r>
          </a:p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Suman Thakur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33877" y="-554823"/>
            <a:ext cx="19639468" cy="5698323"/>
            <a:chOff x="0" y="0"/>
            <a:chExt cx="5172535" cy="15007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72535" cy="1500793"/>
            </a:xfrm>
            <a:custGeom>
              <a:avLst/>
              <a:gdLst/>
              <a:ahLst/>
              <a:cxnLst/>
              <a:rect r="r" b="b" t="t" l="l"/>
              <a:pathLst>
                <a:path h="1500793" w="5172535">
                  <a:moveTo>
                    <a:pt x="0" y="0"/>
                  </a:moveTo>
                  <a:lnTo>
                    <a:pt x="5172535" y="0"/>
                  </a:lnTo>
                  <a:lnTo>
                    <a:pt x="5172535" y="1500793"/>
                  </a:lnTo>
                  <a:lnTo>
                    <a:pt x="0" y="150079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172535" cy="15484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97830" y="-1579357"/>
            <a:ext cx="19484227" cy="12835235"/>
          </a:xfrm>
          <a:custGeom>
            <a:avLst/>
            <a:gdLst/>
            <a:ahLst/>
            <a:cxnLst/>
            <a:rect r="r" b="b" t="t" l="l"/>
            <a:pathLst>
              <a:path h="12835235" w="19484227">
                <a:moveTo>
                  <a:pt x="0" y="0"/>
                </a:moveTo>
                <a:lnTo>
                  <a:pt x="19484227" y="0"/>
                </a:lnTo>
                <a:lnTo>
                  <a:pt x="19484227" y="12835234"/>
                </a:lnTo>
                <a:lnTo>
                  <a:pt x="0" y="12835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783387" y="930753"/>
            <a:ext cx="13321792" cy="8425494"/>
            <a:chOff x="0" y="0"/>
            <a:chExt cx="3508620" cy="22190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508620" cy="2219060"/>
            </a:xfrm>
            <a:custGeom>
              <a:avLst/>
              <a:gdLst/>
              <a:ahLst/>
              <a:cxnLst/>
              <a:rect r="r" b="b" t="t" l="l"/>
              <a:pathLst>
                <a:path h="2219060" w="3508620">
                  <a:moveTo>
                    <a:pt x="0" y="0"/>
                  </a:moveTo>
                  <a:lnTo>
                    <a:pt x="3508620" y="0"/>
                  </a:lnTo>
                  <a:lnTo>
                    <a:pt x="3508620" y="2219060"/>
                  </a:lnTo>
                  <a:lnTo>
                    <a:pt x="0" y="2219060"/>
                  </a:lnTo>
                  <a:close/>
                </a:path>
              </a:pathLst>
            </a:custGeom>
            <a:solidFill>
              <a:srgbClr val="6299E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508620" cy="22666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538733" y="3787924"/>
            <a:ext cx="2605267" cy="5470376"/>
          </a:xfrm>
          <a:custGeom>
            <a:avLst/>
            <a:gdLst/>
            <a:ahLst/>
            <a:cxnLst/>
            <a:rect r="r" b="b" t="t" l="l"/>
            <a:pathLst>
              <a:path h="5470376" w="2605267">
                <a:moveTo>
                  <a:pt x="0" y="0"/>
                </a:moveTo>
                <a:lnTo>
                  <a:pt x="2605267" y="0"/>
                </a:lnTo>
                <a:lnTo>
                  <a:pt x="2605267" y="5470376"/>
                </a:lnTo>
                <a:lnTo>
                  <a:pt x="0" y="54703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444283" y="3738950"/>
            <a:ext cx="2633368" cy="5568323"/>
          </a:xfrm>
          <a:custGeom>
            <a:avLst/>
            <a:gdLst/>
            <a:ahLst/>
            <a:cxnLst/>
            <a:rect r="r" b="b" t="t" l="l"/>
            <a:pathLst>
              <a:path h="5568323" w="2633368">
                <a:moveTo>
                  <a:pt x="0" y="0"/>
                </a:moveTo>
                <a:lnTo>
                  <a:pt x="2633368" y="0"/>
                </a:lnTo>
                <a:lnTo>
                  <a:pt x="2633368" y="5568323"/>
                </a:lnTo>
                <a:lnTo>
                  <a:pt x="0" y="55683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144240" y="2237188"/>
            <a:ext cx="8445128" cy="155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1"/>
              </a:lnSpc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Fingerprint vs. Iris Sensitivity:</a:t>
            </a:r>
          </a:p>
          <a:p>
            <a:pPr algn="l" marL="476707" indent="-238353" lvl="1">
              <a:lnSpc>
                <a:spcPts val="3091"/>
              </a:lnSpc>
              <a:buFont typeface="Arial"/>
              <a:buChar char="•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CNN focused more on core ridges in fingerprints.</a:t>
            </a:r>
          </a:p>
          <a:p>
            <a:pPr algn="l" marL="476707" indent="-238353" lvl="1">
              <a:lnSpc>
                <a:spcPts val="3091"/>
              </a:lnSpc>
              <a:buFont typeface="Arial"/>
              <a:buChar char="•"/>
            </a:pPr>
            <a:r>
              <a:rPr lang="en-US" sz="220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CNN emphasized pupil &amp; boundary texture in iris.</a:t>
            </a:r>
          </a:p>
          <a:p>
            <a:pPr algn="l">
              <a:lnSpc>
                <a:spcPts val="3091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3144240" y="1365114"/>
            <a:ext cx="1260008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0"/>
              </a:lnSpc>
            </a:pPr>
            <a:r>
              <a:rPr lang="en-US" sz="3500" spc="35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DIFFERENTIAL ATTENTION HEATMAP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91399" y="1745416"/>
            <a:ext cx="13905203" cy="6796168"/>
          </a:xfrm>
          <a:custGeom>
            <a:avLst/>
            <a:gdLst/>
            <a:ahLst/>
            <a:cxnLst/>
            <a:rect r="r" b="b" t="t" l="l"/>
            <a:pathLst>
              <a:path h="6796168" w="13905203">
                <a:moveTo>
                  <a:pt x="0" y="0"/>
                </a:moveTo>
                <a:lnTo>
                  <a:pt x="13905202" y="0"/>
                </a:lnTo>
                <a:lnTo>
                  <a:pt x="13905202" y="6796168"/>
                </a:lnTo>
                <a:lnTo>
                  <a:pt x="0" y="6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82750" y="1028700"/>
            <a:ext cx="2891099" cy="5555874"/>
          </a:xfrm>
          <a:custGeom>
            <a:avLst/>
            <a:gdLst/>
            <a:ahLst/>
            <a:cxnLst/>
            <a:rect r="r" b="b" t="t" l="l"/>
            <a:pathLst>
              <a:path h="5555874" w="2891099">
                <a:moveTo>
                  <a:pt x="0" y="0"/>
                </a:moveTo>
                <a:lnTo>
                  <a:pt x="2891098" y="0"/>
                </a:lnTo>
                <a:lnTo>
                  <a:pt x="2891098" y="5555874"/>
                </a:lnTo>
                <a:lnTo>
                  <a:pt x="0" y="5555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414950"/>
            <a:ext cx="14786917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CONCLUSION &amp; FUTURE WORK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0" y="4628510"/>
            <a:ext cx="2891099" cy="5555874"/>
          </a:xfrm>
          <a:custGeom>
            <a:avLst/>
            <a:gdLst/>
            <a:ahLst/>
            <a:cxnLst/>
            <a:rect r="r" b="b" t="t" l="l"/>
            <a:pathLst>
              <a:path h="5555874" w="2891099">
                <a:moveTo>
                  <a:pt x="2891099" y="0"/>
                </a:moveTo>
                <a:lnTo>
                  <a:pt x="0" y="0"/>
                </a:lnTo>
                <a:lnTo>
                  <a:pt x="0" y="5555874"/>
                </a:lnTo>
                <a:lnTo>
                  <a:pt x="2891099" y="5555874"/>
                </a:lnTo>
                <a:lnTo>
                  <a:pt x="2891099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591431" y="2941075"/>
            <a:ext cx="11105139" cy="5102369"/>
            <a:chOff x="0" y="0"/>
            <a:chExt cx="4668717" cy="21450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668717" cy="2145090"/>
            </a:xfrm>
            <a:custGeom>
              <a:avLst/>
              <a:gdLst/>
              <a:ahLst/>
              <a:cxnLst/>
              <a:rect r="r" b="b" t="t" l="l"/>
              <a:pathLst>
                <a:path h="2145090" w="4668717">
                  <a:moveTo>
                    <a:pt x="35555" y="0"/>
                  </a:moveTo>
                  <a:lnTo>
                    <a:pt x="4633163" y="0"/>
                  </a:lnTo>
                  <a:cubicBezTo>
                    <a:pt x="4652799" y="0"/>
                    <a:pt x="4668717" y="15918"/>
                    <a:pt x="4668717" y="35555"/>
                  </a:cubicBezTo>
                  <a:lnTo>
                    <a:pt x="4668717" y="2109535"/>
                  </a:lnTo>
                  <a:cubicBezTo>
                    <a:pt x="4668717" y="2129171"/>
                    <a:pt x="4652799" y="2145090"/>
                    <a:pt x="4633163" y="2145090"/>
                  </a:cubicBezTo>
                  <a:lnTo>
                    <a:pt x="35555" y="2145090"/>
                  </a:lnTo>
                  <a:cubicBezTo>
                    <a:pt x="26125" y="2145090"/>
                    <a:pt x="17081" y="2141344"/>
                    <a:pt x="10414" y="2134676"/>
                  </a:cubicBezTo>
                  <a:cubicBezTo>
                    <a:pt x="3746" y="2128008"/>
                    <a:pt x="0" y="2118965"/>
                    <a:pt x="0" y="2109535"/>
                  </a:cubicBezTo>
                  <a:lnTo>
                    <a:pt x="0" y="35555"/>
                  </a:lnTo>
                  <a:cubicBezTo>
                    <a:pt x="0" y="15918"/>
                    <a:pt x="15918" y="0"/>
                    <a:pt x="35555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668717" cy="2192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Grayscale conversion for consistency.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Resizing (128×128 pixels) to standardize inputs.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Data Augmentation (rotation, noise addition) to improve generalization.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389772" y="3487754"/>
            <a:ext cx="9594304" cy="2912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54"/>
              </a:lnSpc>
              <a:spcBef>
                <a:spcPct val="0"/>
              </a:spcBef>
            </a:pPr>
            <a:r>
              <a:rPr lang="en-US" b="true" sz="311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Key Takeaways</a:t>
            </a:r>
          </a:p>
          <a:p>
            <a:pPr algn="ctr">
              <a:lnSpc>
                <a:spcPts val="2781"/>
              </a:lnSpc>
              <a:spcBef>
                <a:spcPct val="0"/>
              </a:spcBef>
            </a:pPr>
          </a:p>
          <a:p>
            <a:pPr algn="ctr">
              <a:lnSpc>
                <a:spcPts val="3201"/>
              </a:lnSpc>
              <a:spcBef>
                <a:spcPct val="0"/>
              </a:spcBef>
            </a:pPr>
          </a:p>
          <a:p>
            <a:pPr algn="l">
              <a:lnSpc>
                <a:spcPts val="3201"/>
              </a:lnSpc>
              <a:spcBef>
                <a:spcPct val="0"/>
              </a:spcBef>
            </a:pPr>
            <a:r>
              <a:rPr lang="en-US" sz="2287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Multimodal biometrics improve accuracy &amp; security.</a:t>
            </a:r>
          </a:p>
          <a:p>
            <a:pPr algn="l">
              <a:lnSpc>
                <a:spcPts val="3201"/>
              </a:lnSpc>
              <a:spcBef>
                <a:spcPct val="0"/>
              </a:spcBef>
            </a:pPr>
            <a:r>
              <a:rPr lang="en-US" sz="2287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CNNs effectively learn deep features from fingerprints &amp; iris.</a:t>
            </a:r>
          </a:p>
          <a:p>
            <a:pPr algn="l">
              <a:lnSpc>
                <a:spcPts val="3201"/>
              </a:lnSpc>
              <a:spcBef>
                <a:spcPct val="0"/>
              </a:spcBef>
            </a:pPr>
            <a:r>
              <a:rPr lang="en-US" sz="2287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Feature fusion enhances classification performance.</a:t>
            </a:r>
          </a:p>
          <a:p>
            <a:pPr algn="l">
              <a:lnSpc>
                <a:spcPts val="3201"/>
              </a:lnSpc>
              <a:spcBef>
                <a:spcPct val="0"/>
              </a:spcBef>
            </a:pPr>
            <a:r>
              <a:rPr lang="en-US" sz="2287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Grad-CAM provides model interpretability for decision-making.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82750" y="1028700"/>
            <a:ext cx="2891099" cy="5555874"/>
          </a:xfrm>
          <a:custGeom>
            <a:avLst/>
            <a:gdLst/>
            <a:ahLst/>
            <a:cxnLst/>
            <a:rect r="r" b="b" t="t" l="l"/>
            <a:pathLst>
              <a:path h="5555874" w="2891099">
                <a:moveTo>
                  <a:pt x="0" y="0"/>
                </a:moveTo>
                <a:lnTo>
                  <a:pt x="2891098" y="0"/>
                </a:lnTo>
                <a:lnTo>
                  <a:pt x="2891098" y="5555874"/>
                </a:lnTo>
                <a:lnTo>
                  <a:pt x="0" y="5555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414950"/>
            <a:ext cx="14786917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LIMITATIONS &amp; </a:t>
            </a:r>
          </a:p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FUTURE RESEARCH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0" y="4628510"/>
            <a:ext cx="2891099" cy="5555874"/>
          </a:xfrm>
          <a:custGeom>
            <a:avLst/>
            <a:gdLst/>
            <a:ahLst/>
            <a:cxnLst/>
            <a:rect r="r" b="b" t="t" l="l"/>
            <a:pathLst>
              <a:path h="5555874" w="2891099">
                <a:moveTo>
                  <a:pt x="2891099" y="0"/>
                </a:moveTo>
                <a:lnTo>
                  <a:pt x="0" y="0"/>
                </a:lnTo>
                <a:lnTo>
                  <a:pt x="0" y="5555874"/>
                </a:lnTo>
                <a:lnTo>
                  <a:pt x="2891099" y="5555874"/>
                </a:lnTo>
                <a:lnTo>
                  <a:pt x="2891099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591431" y="2941075"/>
            <a:ext cx="11105139" cy="6999864"/>
            <a:chOff x="0" y="0"/>
            <a:chExt cx="4668717" cy="294281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668717" cy="2942816"/>
            </a:xfrm>
            <a:custGeom>
              <a:avLst/>
              <a:gdLst/>
              <a:ahLst/>
              <a:cxnLst/>
              <a:rect r="r" b="b" t="t" l="l"/>
              <a:pathLst>
                <a:path h="2942816" w="4668717">
                  <a:moveTo>
                    <a:pt x="35555" y="0"/>
                  </a:moveTo>
                  <a:lnTo>
                    <a:pt x="4633163" y="0"/>
                  </a:lnTo>
                  <a:cubicBezTo>
                    <a:pt x="4652799" y="0"/>
                    <a:pt x="4668717" y="15918"/>
                    <a:pt x="4668717" y="35555"/>
                  </a:cubicBezTo>
                  <a:lnTo>
                    <a:pt x="4668717" y="2907262"/>
                  </a:lnTo>
                  <a:cubicBezTo>
                    <a:pt x="4668717" y="2926898"/>
                    <a:pt x="4652799" y="2942816"/>
                    <a:pt x="4633163" y="2942816"/>
                  </a:cubicBezTo>
                  <a:lnTo>
                    <a:pt x="35555" y="2942816"/>
                  </a:lnTo>
                  <a:cubicBezTo>
                    <a:pt x="15918" y="2942816"/>
                    <a:pt x="0" y="2926898"/>
                    <a:pt x="0" y="2907262"/>
                  </a:cubicBezTo>
                  <a:lnTo>
                    <a:pt x="0" y="35555"/>
                  </a:lnTo>
                  <a:cubicBezTo>
                    <a:pt x="0" y="15918"/>
                    <a:pt x="15918" y="0"/>
                    <a:pt x="35555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6299E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668717" cy="29904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Grayscale conversion for consistency.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Resizing (128×128 pixels) to standardize inputs.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Data Augmentation (rotation, noise addition) to improve generalization.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995953" y="3184150"/>
            <a:ext cx="10526630" cy="6091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70"/>
              </a:lnSpc>
            </a:pPr>
            <a:r>
              <a:rPr lang="en-US" sz="3121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Current Limitations</a:t>
            </a:r>
          </a:p>
          <a:p>
            <a:pPr algn="l">
              <a:lnSpc>
                <a:spcPts val="4370"/>
              </a:lnSpc>
            </a:pPr>
            <a:r>
              <a:rPr lang="en-US" sz="3121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❌ Model trained on limited dataset.</a:t>
            </a:r>
          </a:p>
          <a:p>
            <a:pPr algn="l">
              <a:lnSpc>
                <a:spcPts val="4370"/>
              </a:lnSpc>
            </a:pPr>
            <a:r>
              <a:rPr lang="en-US" sz="3121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❌ Needs real-time deployment testing.</a:t>
            </a:r>
          </a:p>
          <a:p>
            <a:pPr algn="l">
              <a:lnSpc>
                <a:spcPts val="4370"/>
              </a:lnSpc>
            </a:pPr>
            <a:r>
              <a:rPr lang="en-US" sz="3121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 ❌ Faces challenges with occlusions &amp; noise.</a:t>
            </a:r>
          </a:p>
          <a:p>
            <a:pPr algn="l">
              <a:lnSpc>
                <a:spcPts val="4370"/>
              </a:lnSpc>
            </a:pPr>
          </a:p>
          <a:p>
            <a:pPr algn="l">
              <a:lnSpc>
                <a:spcPts val="4370"/>
              </a:lnSpc>
            </a:pPr>
            <a:r>
              <a:rPr lang="en-US" sz="3121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Future Enhancements:</a:t>
            </a:r>
          </a:p>
          <a:p>
            <a:pPr algn="l">
              <a:lnSpc>
                <a:spcPts val="4370"/>
              </a:lnSpc>
            </a:pPr>
            <a:r>
              <a:rPr lang="en-US" sz="3121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 ✅ Add additional biometric modalities </a:t>
            </a:r>
          </a:p>
          <a:p>
            <a:pPr algn="l">
              <a:lnSpc>
                <a:spcPts val="4370"/>
              </a:lnSpc>
            </a:pPr>
            <a:r>
              <a:rPr lang="en-US" sz="3121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 ✅ Train on larger, diverse datasets.</a:t>
            </a:r>
          </a:p>
          <a:p>
            <a:pPr algn="l">
              <a:lnSpc>
                <a:spcPts val="4370"/>
              </a:lnSpc>
            </a:pPr>
            <a:r>
              <a:rPr lang="en-US" sz="3121" i="true">
                <a:solidFill>
                  <a:srgbClr val="000000"/>
                </a:solidFill>
                <a:latin typeface="Arimo Italics"/>
                <a:ea typeface="Arimo Italics"/>
                <a:cs typeface="Arimo Italics"/>
                <a:sym typeface="Arimo Italics"/>
              </a:rPr>
              <a:t>✅ Deploy model in a real-time biometric authentication system.</a:t>
            </a:r>
          </a:p>
          <a:p>
            <a:pPr algn="l">
              <a:lnSpc>
                <a:spcPts val="451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35353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81354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1028700"/>
            <a:ext cx="4282420" cy="8229600"/>
          </a:xfrm>
          <a:custGeom>
            <a:avLst/>
            <a:gdLst/>
            <a:ahLst/>
            <a:cxnLst/>
            <a:rect r="r" b="b" t="t" l="l"/>
            <a:pathLst>
              <a:path h="8229600" w="4282420">
                <a:moveTo>
                  <a:pt x="4282420" y="0"/>
                </a:moveTo>
                <a:lnTo>
                  <a:pt x="0" y="0"/>
                </a:lnTo>
                <a:lnTo>
                  <a:pt x="0" y="8229600"/>
                </a:lnTo>
                <a:lnTo>
                  <a:pt x="4282420" y="8229600"/>
                </a:lnTo>
                <a:lnTo>
                  <a:pt x="428242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28749" y="3858064"/>
            <a:ext cx="9030502" cy="3396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84"/>
              </a:lnSpc>
            </a:pPr>
            <a:r>
              <a:rPr lang="en-US" sz="12438" spc="1243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270706" y="6637609"/>
            <a:ext cx="8572348" cy="4043501"/>
          </a:xfrm>
          <a:custGeom>
            <a:avLst/>
            <a:gdLst/>
            <a:ahLst/>
            <a:cxnLst/>
            <a:rect r="r" b="b" t="t" l="l"/>
            <a:pathLst>
              <a:path h="4043501" w="8572348">
                <a:moveTo>
                  <a:pt x="0" y="0"/>
                </a:moveTo>
                <a:lnTo>
                  <a:pt x="8572348" y="0"/>
                </a:lnTo>
                <a:lnTo>
                  <a:pt x="8572348" y="4043501"/>
                </a:lnTo>
                <a:lnTo>
                  <a:pt x="0" y="4043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8788436" y="-316726"/>
            <a:ext cx="7886994" cy="10920453"/>
          </a:xfrm>
          <a:custGeom>
            <a:avLst/>
            <a:gdLst/>
            <a:ahLst/>
            <a:cxnLst/>
            <a:rect r="r" b="b" t="t" l="l"/>
            <a:pathLst>
              <a:path h="10920453" w="7886994">
                <a:moveTo>
                  <a:pt x="7886994" y="0"/>
                </a:moveTo>
                <a:lnTo>
                  <a:pt x="0" y="0"/>
                </a:lnTo>
                <a:lnTo>
                  <a:pt x="0" y="10920452"/>
                </a:lnTo>
                <a:lnTo>
                  <a:pt x="7886994" y="10920452"/>
                </a:lnTo>
                <a:lnTo>
                  <a:pt x="788699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40829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3695086"/>
            <a:ext cx="8115300" cy="3627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Introduction</a:t>
            </a:r>
          </a:p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Problem Statement</a:t>
            </a:r>
          </a:p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Methodology</a:t>
            </a:r>
          </a:p>
          <a:p>
            <a:pPr algn="l" marL="824737" indent="-412369" lvl="1">
              <a:lnSpc>
                <a:spcPts val="7296"/>
              </a:lnSpc>
              <a:buFont typeface="Arial"/>
              <a:buChar char="•"/>
            </a:pPr>
            <a:r>
              <a:rPr lang="en-US" sz="3819" spc="38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Key 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15525" y="3874719"/>
            <a:ext cx="7600950" cy="2696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5079" indent="-412540" lvl="1">
              <a:lnSpc>
                <a:spcPts val="7299"/>
              </a:lnSpc>
              <a:buFont typeface="Arial"/>
              <a:buChar char="•"/>
            </a:pPr>
            <a:r>
              <a:rPr lang="en-US" sz="3821" spc="382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Discussion</a:t>
            </a:r>
          </a:p>
          <a:p>
            <a:pPr algn="l" marL="825079" indent="-412540" lvl="1">
              <a:lnSpc>
                <a:spcPts val="7299"/>
              </a:lnSpc>
              <a:buFont typeface="Arial"/>
              <a:buChar char="•"/>
            </a:pPr>
            <a:r>
              <a:rPr lang="en-US" sz="3821" spc="382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  <a:p>
            <a:pPr algn="l" marL="825079" indent="-412540" lvl="1">
              <a:lnSpc>
                <a:spcPts val="7299"/>
              </a:lnSpc>
              <a:buFont typeface="Arial"/>
              <a:buChar char="•"/>
            </a:pPr>
            <a:r>
              <a:rPr lang="en-US" sz="3821" spc="382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Future work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944127" y="8134952"/>
            <a:ext cx="6667707" cy="3145099"/>
          </a:xfrm>
          <a:custGeom>
            <a:avLst/>
            <a:gdLst/>
            <a:ahLst/>
            <a:cxnLst/>
            <a:rect r="r" b="b" t="t" l="l"/>
            <a:pathLst>
              <a:path h="3145099" w="6667707">
                <a:moveTo>
                  <a:pt x="0" y="0"/>
                </a:moveTo>
                <a:lnTo>
                  <a:pt x="6667707" y="0"/>
                </a:lnTo>
                <a:lnTo>
                  <a:pt x="6667707" y="3145098"/>
                </a:lnTo>
                <a:lnTo>
                  <a:pt x="0" y="31450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182621" y="8134952"/>
            <a:ext cx="6667707" cy="3145099"/>
          </a:xfrm>
          <a:custGeom>
            <a:avLst/>
            <a:gdLst/>
            <a:ahLst/>
            <a:cxnLst/>
            <a:rect r="r" b="b" t="t" l="l"/>
            <a:pathLst>
              <a:path h="3145099" w="6667707">
                <a:moveTo>
                  <a:pt x="0" y="0"/>
                </a:moveTo>
                <a:lnTo>
                  <a:pt x="6667708" y="0"/>
                </a:lnTo>
                <a:lnTo>
                  <a:pt x="6667708" y="3145098"/>
                </a:lnTo>
                <a:lnTo>
                  <a:pt x="0" y="31450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10120" y="1562100"/>
            <a:ext cx="7086415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TABLE OF CONTENT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2608153"/>
            <a:ext cx="14786917" cy="113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256967" y="4596924"/>
            <a:ext cx="13774065" cy="4010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4"/>
              </a:lnSpc>
            </a:pPr>
            <a:r>
              <a:rPr lang="en-US" sz="2712" i="true" spc="271">
                <a:solidFill>
                  <a:srgbClr val="FFFFFF"/>
                </a:solidFill>
                <a:latin typeface="Arimo Italics"/>
                <a:ea typeface="Arimo Italics"/>
                <a:cs typeface="Arimo Italics"/>
                <a:sym typeface="Arimo Italics"/>
              </a:rPr>
              <a:t>Biometric authentication is widely used for secure identity verification in various applications, including banking, healthcare, and border control. However, unimodal biometric systems relying on a single biometric trait, such as fingerprint or iris, face challenges related to accuracy, spoofing, and environmental factors. </a:t>
            </a:r>
          </a:p>
          <a:p>
            <a:pPr algn="ctr">
              <a:lnSpc>
                <a:spcPts val="2874"/>
              </a:lnSpc>
            </a:pPr>
          </a:p>
          <a:p>
            <a:pPr algn="ctr">
              <a:lnSpc>
                <a:spcPts val="2874"/>
              </a:lnSpc>
            </a:pPr>
            <a:r>
              <a:rPr lang="en-US" sz="2712" i="true" spc="271">
                <a:solidFill>
                  <a:srgbClr val="FFFFFF"/>
                </a:solidFill>
                <a:latin typeface="Arimo Italics"/>
                <a:ea typeface="Arimo Italics"/>
                <a:cs typeface="Arimo Italics"/>
                <a:sym typeface="Arimo Italics"/>
              </a:rPr>
              <a:t>Multimodal biometric systems, which combine multiple biometric modalities, offer improved security and reliability by leveraging complementary information. This study explores the integration of fingerprint and iris biometrics using CNN-based feature extraction and fusion to enhance authentication performance.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85236" y="0"/>
            <a:ext cx="7758764" cy="6337935"/>
            <a:chOff x="0" y="0"/>
            <a:chExt cx="1202036" cy="981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36" cy="981912"/>
            </a:xfrm>
            <a:custGeom>
              <a:avLst/>
              <a:gdLst/>
              <a:ahLst/>
              <a:cxnLst/>
              <a:rect r="r" b="b" t="t" l="l"/>
              <a:pathLst>
                <a:path h="981912" w="1202036">
                  <a:moveTo>
                    <a:pt x="0" y="0"/>
                  </a:moveTo>
                  <a:lnTo>
                    <a:pt x="1202036" y="0"/>
                  </a:lnTo>
                  <a:lnTo>
                    <a:pt x="1202036" y="981912"/>
                  </a:lnTo>
                  <a:lnTo>
                    <a:pt x="0" y="981912"/>
                  </a:lnTo>
                  <a:close/>
                </a:path>
              </a:pathLst>
            </a:custGeom>
            <a:blipFill>
              <a:blip r:embed="rId2"/>
              <a:stretch>
                <a:fillRect l="0" t="-11208" r="0" b="-1120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518837" y="2098834"/>
            <a:ext cx="8990974" cy="6662214"/>
            <a:chOff x="0" y="0"/>
            <a:chExt cx="2186727" cy="162034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86727" cy="1620341"/>
            </a:xfrm>
            <a:custGeom>
              <a:avLst/>
              <a:gdLst/>
              <a:ahLst/>
              <a:cxnLst/>
              <a:rect r="r" b="b" t="t" l="l"/>
              <a:pathLst>
                <a:path h="1620341" w="2186727">
                  <a:moveTo>
                    <a:pt x="0" y="0"/>
                  </a:moveTo>
                  <a:lnTo>
                    <a:pt x="2186727" y="0"/>
                  </a:lnTo>
                  <a:lnTo>
                    <a:pt x="2186727" y="1620341"/>
                  </a:lnTo>
                  <a:lnTo>
                    <a:pt x="0" y="162034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186727" cy="16679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169641" y="4274935"/>
            <a:ext cx="1520792" cy="1512496"/>
          </a:xfrm>
          <a:custGeom>
            <a:avLst/>
            <a:gdLst/>
            <a:ahLst/>
            <a:cxnLst/>
            <a:rect r="r" b="b" t="t" l="l"/>
            <a:pathLst>
              <a:path h="1512496" w="1520792">
                <a:moveTo>
                  <a:pt x="0" y="0"/>
                </a:moveTo>
                <a:lnTo>
                  <a:pt x="1520792" y="0"/>
                </a:lnTo>
                <a:lnTo>
                  <a:pt x="1520792" y="1512497"/>
                </a:lnTo>
                <a:lnTo>
                  <a:pt x="0" y="1512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85236" y="7027142"/>
            <a:ext cx="8933519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PROBLEM STATEMENT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96341" y="2462581"/>
            <a:ext cx="7890955" cy="5902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73"/>
              </a:lnSpc>
              <a:spcBef>
                <a:spcPct val="0"/>
              </a:spcBef>
            </a:pPr>
            <a:r>
              <a:rPr lang="en-US" sz="176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Traditional unimodal biometric authentication systems (using only fingerprint or iris recognition) suffer from several limitations:</a:t>
            </a:r>
          </a:p>
          <a:p>
            <a:pPr algn="just">
              <a:lnSpc>
                <a:spcPts val="2473"/>
              </a:lnSpc>
              <a:spcBef>
                <a:spcPct val="0"/>
              </a:spcBef>
            </a:pPr>
          </a:p>
          <a:p>
            <a:pPr algn="just">
              <a:lnSpc>
                <a:spcPts val="2473"/>
              </a:lnSpc>
              <a:spcBef>
                <a:spcPct val="0"/>
              </a:spcBef>
            </a:pPr>
            <a:r>
              <a:rPr lang="en-US" sz="176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Vulnerability to Spoofing Attacks – A single biometric trait can be easily faked (e.g., artificial fingerprints, high-resolution iris images).</a:t>
            </a:r>
          </a:p>
          <a:p>
            <a:pPr algn="just">
              <a:lnSpc>
                <a:spcPts val="2473"/>
              </a:lnSpc>
              <a:spcBef>
                <a:spcPct val="0"/>
              </a:spcBef>
            </a:pPr>
          </a:p>
          <a:p>
            <a:pPr algn="just">
              <a:lnSpc>
                <a:spcPts val="2473"/>
              </a:lnSpc>
              <a:spcBef>
                <a:spcPct val="0"/>
              </a:spcBef>
            </a:pPr>
            <a:r>
              <a:rPr lang="en-US" sz="176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High False Acceptance Rate (FAR) &amp; False Rejection Rate (FRR) – Environmental factors like poor lighting, dirty fingers, or occlusions degrade accuracy.</a:t>
            </a:r>
          </a:p>
          <a:p>
            <a:pPr algn="just">
              <a:lnSpc>
                <a:spcPts val="2473"/>
              </a:lnSpc>
              <a:spcBef>
                <a:spcPct val="0"/>
              </a:spcBef>
            </a:pPr>
          </a:p>
          <a:p>
            <a:pPr algn="just">
              <a:lnSpc>
                <a:spcPts val="2473"/>
              </a:lnSpc>
              <a:spcBef>
                <a:spcPct val="0"/>
              </a:spcBef>
            </a:pPr>
            <a:r>
              <a:rPr lang="en-US" sz="176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Lack of Robustness – Unimodal systems fail in cases where a biometric trait is damaged, altered, or unavailable (e.g., injuries affecting fingerprints).</a:t>
            </a:r>
          </a:p>
          <a:p>
            <a:pPr algn="just">
              <a:lnSpc>
                <a:spcPts val="2473"/>
              </a:lnSpc>
              <a:spcBef>
                <a:spcPct val="0"/>
              </a:spcBef>
            </a:pPr>
          </a:p>
          <a:p>
            <a:pPr algn="just">
              <a:lnSpc>
                <a:spcPts val="2473"/>
              </a:lnSpc>
              <a:spcBef>
                <a:spcPct val="0"/>
              </a:spcBef>
            </a:pPr>
            <a:r>
              <a:rPr lang="en-US" sz="176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Limited Generalization in Deep Learning Models – Traditional CNN-based models for single biometric modalities may struggle with overfitting or misclassification in real-world conditions.</a:t>
            </a:r>
          </a:p>
          <a:p>
            <a:pPr algn="just">
              <a:lnSpc>
                <a:spcPts val="2473"/>
              </a:lnSpc>
              <a:spcBef>
                <a:spcPct val="0"/>
              </a:spcBef>
            </a:pPr>
          </a:p>
          <a:p>
            <a:pPr algn="just">
              <a:lnSpc>
                <a:spcPts val="2473"/>
              </a:lnSpc>
              <a:spcBef>
                <a:spcPct val="0"/>
              </a:spcBef>
            </a:pPr>
            <a:r>
              <a:rPr lang="en-US" sz="176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Lack of Explainability – Most AI-based biometric systems act as black boxes, making it difficult to understand how decisions are made.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82750" y="1028700"/>
            <a:ext cx="2891099" cy="5555874"/>
          </a:xfrm>
          <a:custGeom>
            <a:avLst/>
            <a:gdLst/>
            <a:ahLst/>
            <a:cxnLst/>
            <a:rect r="r" b="b" t="t" l="l"/>
            <a:pathLst>
              <a:path h="5555874" w="2891099">
                <a:moveTo>
                  <a:pt x="0" y="0"/>
                </a:moveTo>
                <a:lnTo>
                  <a:pt x="2891098" y="0"/>
                </a:lnTo>
                <a:lnTo>
                  <a:pt x="2891098" y="5555874"/>
                </a:lnTo>
                <a:lnTo>
                  <a:pt x="0" y="5555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962637"/>
            <a:ext cx="14786917" cy="113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RESEARCH OBJECTIVES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0" y="4628510"/>
            <a:ext cx="2891099" cy="5555874"/>
          </a:xfrm>
          <a:custGeom>
            <a:avLst/>
            <a:gdLst/>
            <a:ahLst/>
            <a:cxnLst/>
            <a:rect r="r" b="b" t="t" l="l"/>
            <a:pathLst>
              <a:path h="5555874" w="2891099">
                <a:moveTo>
                  <a:pt x="2891099" y="0"/>
                </a:moveTo>
                <a:lnTo>
                  <a:pt x="0" y="0"/>
                </a:lnTo>
                <a:lnTo>
                  <a:pt x="0" y="5555874"/>
                </a:lnTo>
                <a:lnTo>
                  <a:pt x="2891099" y="5555874"/>
                </a:lnTo>
                <a:lnTo>
                  <a:pt x="2891099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48756" y="3331979"/>
            <a:ext cx="4079189" cy="174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Develop a CNN-based multimodal biometric system integrating fingerprint &amp; iris recognition.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65753" y="3331979"/>
            <a:ext cx="4079189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Enhance accuracy &amp; security through feature fusion techniques.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65753" y="6527424"/>
            <a:ext cx="4079189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Address limitations of existing biometric systems using deep learning.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52989" y="6527424"/>
            <a:ext cx="4079189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Use Grad-CAM for model interpretability, ensuring transparency.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1176741"/>
            <a:ext cx="14786917" cy="2798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7"/>
              </a:lnSpc>
            </a:pPr>
            <a:r>
              <a:rPr lang="en-US" sz="6865" spc="68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OVERVIEW OF TRADITIONAL BIOMETRIC SYSTEMS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382958" y="3975339"/>
            <a:ext cx="15880955" cy="7484343"/>
            <a:chOff x="0" y="0"/>
            <a:chExt cx="4182638" cy="19711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182638" cy="1971185"/>
            </a:xfrm>
            <a:custGeom>
              <a:avLst/>
              <a:gdLst/>
              <a:ahLst/>
              <a:cxnLst/>
              <a:rect r="r" b="b" t="t" l="l"/>
              <a:pathLst>
                <a:path h="1971185" w="4182638">
                  <a:moveTo>
                    <a:pt x="0" y="0"/>
                  </a:moveTo>
                  <a:lnTo>
                    <a:pt x="4182638" y="0"/>
                  </a:lnTo>
                  <a:lnTo>
                    <a:pt x="4182638" y="1971185"/>
                  </a:lnTo>
                  <a:lnTo>
                    <a:pt x="0" y="197118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182638" cy="20188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17506" y="4450072"/>
            <a:ext cx="17046408" cy="428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0"/>
              </a:lnSpc>
            </a:pPr>
            <a:r>
              <a:rPr lang="en-US" sz="3179" spc="317">
                <a:solidFill>
                  <a:srgbClr val="194A8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FEATURE EXTRACTION + MACHINE LEARNING CLASSIFIERS: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65067" y="7862682"/>
            <a:ext cx="7458369" cy="167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❌Cannot automatically learn complex patterns.</a:t>
            </a:r>
          </a:p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❌ Handcrafted features may not generalize well.</a:t>
            </a:r>
          </a:p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 ❌ Not robust against variations in input images.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914833"/>
            <a:ext cx="4920028" cy="10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679" spc="367">
                <a:solidFill>
                  <a:srgbClr val="194A8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CHALLENGES:</a:t>
            </a:r>
          </a:p>
          <a:p>
            <a:pPr algn="ctr">
              <a:lnSpc>
                <a:spcPts val="390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50541" y="5249555"/>
            <a:ext cx="9401023" cy="167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Support Vector Machines (SVM), K-Nearest Neighbors (KNN).</a:t>
            </a:r>
          </a:p>
          <a:p>
            <a:pPr algn="just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Require manual feature engineering.</a:t>
            </a:r>
          </a:p>
          <a:p>
            <a:pPr algn="just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Performance limited by poor feature selection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15177010" y="-1253949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5228795"/>
                </a:moveTo>
                <a:lnTo>
                  <a:pt x="2720897" y="5228795"/>
                </a:lnTo>
                <a:lnTo>
                  <a:pt x="2720897" y="0"/>
                </a:lnTo>
                <a:lnTo>
                  <a:pt x="0" y="0"/>
                </a:lnTo>
                <a:lnTo>
                  <a:pt x="0" y="5228795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0541" y="1638704"/>
            <a:ext cx="14786917" cy="1874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7"/>
              </a:lnSpc>
            </a:pPr>
            <a:r>
              <a:rPr lang="en-US" sz="6865" spc="68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DEEP LEARNING-BASED BIOMETRIC SYSTEMS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390093" y="-1471468"/>
            <a:ext cx="2720897" cy="5228794"/>
          </a:xfrm>
          <a:custGeom>
            <a:avLst/>
            <a:gdLst/>
            <a:ahLst/>
            <a:cxnLst/>
            <a:rect r="r" b="b" t="t" l="l"/>
            <a:pathLst>
              <a:path h="5228794" w="2720897">
                <a:moveTo>
                  <a:pt x="0" y="0"/>
                </a:moveTo>
                <a:lnTo>
                  <a:pt x="2720897" y="0"/>
                </a:lnTo>
                <a:lnTo>
                  <a:pt x="2720897" y="5228794"/>
                </a:lnTo>
                <a:lnTo>
                  <a:pt x="0" y="5228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382958" y="3975339"/>
            <a:ext cx="15880955" cy="7484343"/>
            <a:chOff x="0" y="0"/>
            <a:chExt cx="4182638" cy="19711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182638" cy="1971185"/>
            </a:xfrm>
            <a:custGeom>
              <a:avLst/>
              <a:gdLst/>
              <a:ahLst/>
              <a:cxnLst/>
              <a:rect r="r" b="b" t="t" l="l"/>
              <a:pathLst>
                <a:path h="1971185" w="4182638">
                  <a:moveTo>
                    <a:pt x="0" y="0"/>
                  </a:moveTo>
                  <a:lnTo>
                    <a:pt x="4182638" y="0"/>
                  </a:lnTo>
                  <a:lnTo>
                    <a:pt x="4182638" y="1971185"/>
                  </a:lnTo>
                  <a:lnTo>
                    <a:pt x="0" y="197118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182638" cy="20188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17506" y="4450072"/>
            <a:ext cx="17046408" cy="428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0"/>
              </a:lnSpc>
            </a:pPr>
            <a:r>
              <a:rPr lang="en-US" sz="3179" spc="317">
                <a:solidFill>
                  <a:srgbClr val="194A8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WHY USE CNNS?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65067" y="7862682"/>
            <a:ext cx="11154917" cy="167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CNN for fingerprints (high accuracy but single-modality).</a:t>
            </a:r>
          </a:p>
          <a:p>
            <a:pPr algn="l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CNN for iris recognition (sensitive to occlusions &amp; blurriness).</a:t>
            </a:r>
          </a:p>
          <a:p>
            <a:pPr algn="l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Lack of effective multimodal fusion in deep learning biometrics.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868338" y="7188253"/>
            <a:ext cx="9151645" cy="51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00"/>
              </a:lnSpc>
            </a:pPr>
            <a:r>
              <a:rPr lang="en-US" sz="3679" spc="367">
                <a:solidFill>
                  <a:srgbClr val="194A8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EXISTING APPROACHES: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50541" y="5249555"/>
            <a:ext cx="9401023" cy="167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Extracts deep hierarchical features from images.</a:t>
            </a:r>
          </a:p>
          <a:p>
            <a:pPr algn="just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Eliminates ne</a:t>
            </a: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ed for manual feature engineering.</a:t>
            </a:r>
          </a:p>
          <a:p>
            <a:pPr algn="just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A</a:t>
            </a:r>
            <a:r>
              <a:rPr lang="en-US" sz="2399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chieves high accuracy in image classification tasks.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874B0">
                <a:alpha val="100000"/>
              </a:srgbClr>
            </a:gs>
            <a:gs pos="100000">
              <a:srgbClr val="053371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61658" y="-1359176"/>
            <a:ext cx="9754014" cy="13005352"/>
          </a:xfrm>
          <a:custGeom>
            <a:avLst/>
            <a:gdLst/>
            <a:ahLst/>
            <a:cxnLst/>
            <a:rect r="r" b="b" t="t" l="l"/>
            <a:pathLst>
              <a:path h="13005352" w="9754014">
                <a:moveTo>
                  <a:pt x="0" y="0"/>
                </a:moveTo>
                <a:lnTo>
                  <a:pt x="9754015" y="0"/>
                </a:lnTo>
                <a:lnTo>
                  <a:pt x="9754015" y="13005352"/>
                </a:lnTo>
                <a:lnTo>
                  <a:pt x="0" y="130053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549770" y="1028700"/>
            <a:ext cx="8709530" cy="1343025"/>
            <a:chOff x="0" y="0"/>
            <a:chExt cx="2644579" cy="4077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44579" cy="407799"/>
            </a:xfrm>
            <a:custGeom>
              <a:avLst/>
              <a:gdLst/>
              <a:ahLst/>
              <a:cxnLst/>
              <a:rect r="r" b="b" t="t" l="l"/>
              <a:pathLst>
                <a:path h="407799" w="2644579">
                  <a:moveTo>
                    <a:pt x="0" y="0"/>
                  </a:moveTo>
                  <a:lnTo>
                    <a:pt x="2644579" y="0"/>
                  </a:lnTo>
                  <a:lnTo>
                    <a:pt x="2644579" y="407799"/>
                  </a:lnTo>
                  <a:lnTo>
                    <a:pt x="0" y="40779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644579" cy="4554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4080308"/>
            <a:ext cx="9230699" cy="223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5"/>
              </a:lnSpc>
            </a:pPr>
            <a:r>
              <a:rPr lang="en-US" sz="8165" spc="81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RESEARCH GAP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549770" y="4112980"/>
            <a:ext cx="8709530" cy="1658618"/>
            <a:chOff x="0" y="0"/>
            <a:chExt cx="2644579" cy="50362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44579" cy="503626"/>
            </a:xfrm>
            <a:custGeom>
              <a:avLst/>
              <a:gdLst/>
              <a:ahLst/>
              <a:cxnLst/>
              <a:rect r="r" b="b" t="t" l="l"/>
              <a:pathLst>
                <a:path h="503626" w="2644579">
                  <a:moveTo>
                    <a:pt x="0" y="0"/>
                  </a:moveTo>
                  <a:lnTo>
                    <a:pt x="2644579" y="0"/>
                  </a:lnTo>
                  <a:lnTo>
                    <a:pt x="2644579" y="503626"/>
                  </a:lnTo>
                  <a:lnTo>
                    <a:pt x="0" y="50362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644579" cy="5512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549770" y="7197260"/>
            <a:ext cx="8709530" cy="1808660"/>
            <a:chOff x="0" y="0"/>
            <a:chExt cx="2644579" cy="54918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644579" cy="549185"/>
            </a:xfrm>
            <a:custGeom>
              <a:avLst/>
              <a:gdLst/>
              <a:ahLst/>
              <a:cxnLst/>
              <a:rect r="r" b="b" t="t" l="l"/>
              <a:pathLst>
                <a:path h="549185" w="2644579">
                  <a:moveTo>
                    <a:pt x="0" y="0"/>
                  </a:moveTo>
                  <a:lnTo>
                    <a:pt x="2644579" y="0"/>
                  </a:lnTo>
                  <a:lnTo>
                    <a:pt x="2644579" y="549185"/>
                  </a:lnTo>
                  <a:lnTo>
                    <a:pt x="0" y="54918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644579" cy="5968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278025" y="516170"/>
            <a:ext cx="1731950" cy="173195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4A8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278025" y="3600450"/>
            <a:ext cx="1731950" cy="173195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4A8D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278025" y="6684730"/>
            <a:ext cx="1731950" cy="173195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4A8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08152" y="1315470"/>
            <a:ext cx="6522677" cy="44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6"/>
              </a:lnSpc>
              <a:spcBef>
                <a:spcPct val="0"/>
              </a:spcBef>
            </a:pPr>
            <a:r>
              <a:rPr lang="en-US" sz="25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Robust multimodal fusion techniques.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08152" y="4396512"/>
            <a:ext cx="6522677" cy="897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6"/>
              </a:lnSpc>
              <a:spcBef>
                <a:spcPct val="0"/>
              </a:spcBef>
            </a:pPr>
            <a:r>
              <a:rPr lang="en-US" sz="25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Explainability (why did the model make a decision?).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08152" y="7477554"/>
            <a:ext cx="6522677" cy="897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6"/>
              </a:lnSpc>
              <a:spcBef>
                <a:spcPct val="0"/>
              </a:spcBef>
            </a:pPr>
            <a:r>
              <a:rPr lang="en-US" sz="2540">
                <a:solidFill>
                  <a:srgbClr val="194A8D"/>
                </a:solidFill>
                <a:latin typeface="Arimo"/>
                <a:ea typeface="Arimo"/>
                <a:cs typeface="Arimo"/>
                <a:sym typeface="Arimo"/>
              </a:rPr>
              <a:t>Adaptability to real-world conditions (occlusions, distortions).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278025" y="1145252"/>
            <a:ext cx="1679599" cy="7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3"/>
              </a:lnSpc>
            </a:pPr>
            <a:r>
              <a:rPr lang="en-US" sz="5314" spc="53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304200" y="4217755"/>
            <a:ext cx="1679599" cy="7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3"/>
              </a:lnSpc>
            </a:pPr>
            <a:r>
              <a:rPr lang="en-US" sz="5314" spc="53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278025" y="7332869"/>
            <a:ext cx="1679599" cy="740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3"/>
              </a:lnSpc>
            </a:pPr>
            <a:r>
              <a:rPr lang="en-US" sz="5314" spc="531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848304" y="6093984"/>
            <a:ext cx="4513461" cy="457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Existing biometric models lack: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DAGj2xvcixg</dc:identifier>
  <dcterms:modified xsi:type="dcterms:W3CDTF">2011-08-01T06:04:30Z</dcterms:modified>
  <cp:revision>1</cp:revision>
  <dc:title>Blue and White Simple Business Plan Presentation</dc:title>
</cp:coreProperties>
</file>

<file path=docProps/thumbnail.jpeg>
</file>